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31"/>
  </p:notesMasterIdLst>
  <p:sldIdLst>
    <p:sldId id="1038" r:id="rId5"/>
    <p:sldId id="1123" r:id="rId6"/>
    <p:sldId id="1040" r:id="rId7"/>
    <p:sldId id="1042" r:id="rId8"/>
    <p:sldId id="1046" r:id="rId9"/>
    <p:sldId id="1109" r:id="rId10"/>
    <p:sldId id="1110" r:id="rId11"/>
    <p:sldId id="1112" r:id="rId12"/>
    <p:sldId id="1113" r:id="rId13"/>
    <p:sldId id="1114" r:id="rId14"/>
    <p:sldId id="1048" r:id="rId15"/>
    <p:sldId id="1058" r:id="rId16"/>
    <p:sldId id="1124" r:id="rId17"/>
    <p:sldId id="1041" r:id="rId18"/>
    <p:sldId id="1045" r:id="rId19"/>
    <p:sldId id="1116" r:id="rId20"/>
    <p:sldId id="1117" r:id="rId21"/>
    <p:sldId id="1051" r:id="rId22"/>
    <p:sldId id="1120" r:id="rId23"/>
    <p:sldId id="1121" r:id="rId24"/>
    <p:sldId id="1119" r:id="rId25"/>
    <p:sldId id="1122" r:id="rId26"/>
    <p:sldId id="1108" r:id="rId27"/>
    <p:sldId id="1125" r:id="rId28"/>
    <p:sldId id="494" r:id="rId29"/>
    <p:sldId id="1107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395"/>
    <p:restoredTop sz="94608"/>
  </p:normalViewPr>
  <p:slideViewPr>
    <p:cSldViewPr snapToGrid="0">
      <p:cViewPr varScale="1">
        <p:scale>
          <a:sx n="57" d="100"/>
          <a:sy n="57" d="100"/>
        </p:scale>
        <p:origin x="184" y="161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/Relationships>
</file>

<file path=ppt/media/hdphoto1.wdp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sv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26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6334ED-6D98-2E45-92AE-57802E47402C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DAD2CF-B3D9-2B41-B5D3-187FD2867D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97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A63CB11-E94F-574A-AFE5-6483CA4C783C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4663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9233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46C39-F220-6FAC-6085-F722C719B7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F4D587-A6C2-3BA0-C834-3FC217FB7F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96402F6-0029-4560-DCC9-EA8DEA654D3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355A3B-5EFE-FB15-EAC8-999632C7D7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7220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8963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/>
              <a:t>If you would like to join a community of like-minded people at TU/e – you are welcome to become a member of the OS community Eindhoven. </a:t>
            </a:r>
          </a:p>
          <a:p>
            <a:pPr marL="171450" indent="-171450">
              <a:buFontTx/>
              <a:buChar char="-"/>
            </a:pPr>
            <a:r>
              <a:rPr lang="en-US"/>
              <a:t>It’s a space where you can exchange experiences with fellow researchers, learn something new and/or share your knowledge with others. </a:t>
            </a:r>
          </a:p>
          <a:p>
            <a:pPr marL="171450" indent="-171450">
              <a:buFontTx/>
              <a:buChar char="-"/>
            </a:pPr>
            <a:r>
              <a:rPr lang="en-US"/>
              <a:t>Starting from the new academic year, we are going to have budget from NWO which will help the community to develop and grow and you can be part of it. </a:t>
            </a:r>
          </a:p>
          <a:p>
            <a:pPr marL="171450" indent="-171450">
              <a:buFontTx/>
              <a:buChar char="-"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3776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584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3251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145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1118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9321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28831-ACEE-5E77-1410-18FFE9F6EE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09317C4-79E7-DC89-A047-8290AC10CD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C2E6A73-CC17-4EE4-F7E1-5BDE36CBB9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revisited my thesis and it did not work!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7ED4D-173B-1ECD-3DBA-9A11296B0C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63CB11-E94F-574A-AFE5-6483CA4C783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37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422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676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DAD2CF-B3D9-2B41-B5D3-187FD2867D2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125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22B7C-452B-BCEB-9CE8-AF8F2C0CF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819038-3E1E-50A6-853D-38BCD4975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A666A-ECA0-5B86-642E-AB400CF14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3E66-4D40-3602-B4B9-08B2D5971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D348F-F92B-0104-DE7E-D374E23AD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33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15035-690E-A9E9-D58A-3634CC802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88866-382A-7AD3-C76E-4F1AA13EC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F3F46-8619-6A0C-DF32-C4DC27727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E75FA-AD58-C374-9AD9-A41905604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BC779-3BDE-9219-3283-C4FB20A87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70AB2-1534-6648-0CE9-8C5478F6E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E3FA-88EE-E8C6-822B-A668DAD8C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D6C99-B669-20B8-B1ED-82D251361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BC79-616A-26F4-1676-6B5B1F47D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6AE88-1374-7167-C5C9-45A7BD04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C2B8A-1D70-6520-A228-62514CB5F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3D262-9971-C5AF-C344-3AD91110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2904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5E265-ECC2-9161-F691-31E1DEC30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4E739-1E3D-A05A-B381-60BB0DB12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A8856-542B-EA83-229F-338BB4088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19791-A2B8-F9E2-4DC4-50E152724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883B-C95F-886C-7160-29ED85A36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378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E838C-C3A3-BA31-BE2C-0C72F44CA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ED8B2B-8B77-3A18-4E75-0EF8D05CB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E11C8-ED5F-EB2C-F015-B459F4EC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34B8A-4BC2-9A32-B20A-8FC1D6F7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EE1F8-C45A-94A5-458E-A7E940E0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7605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0211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710003-AF85-25D8-2574-6B754B377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6975" y="2812610"/>
            <a:ext cx="10075333" cy="14493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defRPr sz="7200">
                <a:latin typeface="Aptos" panose="020B0004020202020204" pitchFamily="34" charset="0"/>
              </a:defRPr>
            </a:lvl1pPr>
          </a:lstStyle>
          <a:p>
            <a:r>
              <a:rPr lang="en-GB"/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1493801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710003-AF85-25D8-2574-6B754B377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831" y="3078178"/>
            <a:ext cx="10075333" cy="1303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defRPr sz="7200">
                <a:solidFill>
                  <a:schemeClr val="tx1"/>
                </a:solidFill>
                <a:latin typeface="Aptos" panose="020B0004020202020204" pitchFamily="34" charset="0"/>
              </a:defRPr>
            </a:lvl1pPr>
          </a:lstStyle>
          <a:p>
            <a:r>
              <a:rPr lang="en-GB"/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3576218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8000" y="782400"/>
            <a:ext cx="4800000" cy="976317"/>
          </a:xfrm>
        </p:spPr>
        <p:txBody>
          <a:bodyPr/>
          <a:lstStyle>
            <a:lvl1pPr>
              <a:lnSpc>
                <a:spcPct val="100000"/>
              </a:lnSpc>
              <a:defRPr sz="260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07534" y="1727201"/>
            <a:ext cx="4798484" cy="3911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286501" y="0"/>
            <a:ext cx="5905500" cy="6089651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4705929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11767" y="691201"/>
            <a:ext cx="10075333" cy="97843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</p:spTree>
    <p:extLst>
      <p:ext uri="{BB962C8B-B14F-4D97-AF65-F5344CB8AC3E}">
        <p14:creationId xmlns:p14="http://schemas.microsoft.com/office/powerpoint/2010/main" val="99709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E309-F0D0-DDE5-5302-4DC8F2244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4F752-342D-B865-6A9D-A999BD90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B360C-F699-74EE-9758-F15C4A2CF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488A5-86AC-6914-2FBB-5EB2C4E42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B9D40-2921-0CF8-92E8-9233B96D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51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35723-B5CD-B3E0-E322-62E3214B3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43E86-A451-DE7E-996D-FE3B309AA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0C0EB-3982-B573-3F11-06A3BE893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B0B07-D6F8-B14F-6044-8BFDBBAC6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EC53D-AF19-9ED6-8FC0-FAF69C72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0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3EF6A-B681-37D0-2194-A829A1314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9188-D01E-6470-85E7-FDFF022D0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3A009-1494-9FDE-F6C5-7A5040492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59627-224B-1F90-41E4-91277512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FC9510-9D8E-1970-682B-2D3003FD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6AF19-4464-1F12-B88E-4AD9DC54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50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14B1-51E0-2623-9437-CC76B493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DE504-6686-6274-638E-73AF37F01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5C384-3459-E193-5688-674B5DB8E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FDAB1-887E-365C-8EFD-96C2E6AAD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C081C-0DD7-0D5D-D7FA-3D32F94B88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E4B5B-7F6F-03A7-56A2-81BCC912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9019C-E08D-A695-6004-A264E462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94D11-F6A2-6707-498E-4415559F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218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51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2" y="2501573"/>
            <a:ext cx="10312078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7011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2" y="2501573"/>
            <a:ext cx="10312078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7963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871EE-24D5-E719-F0B2-9FD987CA5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3/10/25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D8ACD2-4BE5-4C79-C1AC-89D96D34A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041BF-684E-AA1C-D97D-CE019996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73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914D"/>
            </a:gs>
            <a:gs pos="87000">
              <a:srgbClr val="FF313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A00A42-1BAE-F3F9-60CE-9EF04D4F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03DC11-9EAE-C123-7967-B586A7F12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34DB4-FBD0-AAE1-4996-AFE94E075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fld id="{846CE7D5-CF57-46EF-B807-FDD0502418D4}" type="datetimeFigureOut">
              <a:rPr lang="en-US" smtClean="0"/>
              <a:pPr/>
              <a:t>3/10/25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1C386-2FEE-63E1-BC55-B57FEF550F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0A4AF-0B5D-7103-583E-1E026C4D7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257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13" Type="http://schemas.openxmlformats.org/officeDocument/2006/relationships/hyperlink" Target="https://creativecommons.org/publicdomain/zero/1.0/?ref=chooser-v1" TargetMode="External"/><Relationship Id="rId3" Type="http://schemas.openxmlformats.org/officeDocument/2006/relationships/hyperlink" Target="https://akademienl.social/@nsunami" TargetMode="External"/><Relationship Id="rId7" Type="http://schemas.openxmlformats.org/officeDocument/2006/relationships/image" Target="../media/image3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linkedin.com/in/nsunami/" TargetMode="External"/><Relationship Id="rId11" Type="http://schemas.openxmlformats.org/officeDocument/2006/relationships/image" Target="../media/image6.svg"/><Relationship Id="rId5" Type="http://schemas.openxmlformats.org/officeDocument/2006/relationships/image" Target="../media/image2.svg"/><Relationship Id="rId10" Type="http://schemas.openxmlformats.org/officeDocument/2006/relationships/image" Target="../media/image5.png"/><Relationship Id="rId4" Type="http://schemas.openxmlformats.org/officeDocument/2006/relationships/image" Target="../media/image1.png"/><Relationship Id="rId9" Type="http://schemas.openxmlformats.org/officeDocument/2006/relationships/hyperlink" Target="https://bsky.app/profile/namisunami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ventionalcommits.org/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unsplash.com/photos/gold-and-black-round-pocket-watch-on-snow-f1fUq0H-Sq8?utm_content=creditCopyText&amp;utm_medium=referral&amp;utm_source=unsplash" TargetMode="External"/><Relationship Id="rId4" Type="http://schemas.openxmlformats.org/officeDocument/2006/relationships/hyperlink" Target="https://unsplash.com/@kevinandrephotography?utm_content=creditCopyText&amp;utm_medium=referral&amp;utm_source=unsplash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areddrice?utm_content=creditCopyText&amp;utm_medium=referral&amp;utm_source=unsplash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8.jpeg"/><Relationship Id="rId4" Type="http://schemas.openxmlformats.org/officeDocument/2006/relationships/hyperlink" Target="https://unsplash.com/photos/woman-doing-yoga-meditation-on-brown-parquet-flooring-NTyBbu66_SI?utm_content=creditCopyText&amp;utm_medium=referral&amp;utm_source=unsplash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hyperlink" Target="https://blog.namisunami.com/b38e5ff5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2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hyperlink" Target="mailto:openscience@tue.nl" TargetMode="External"/><Relationship Id="rId10" Type="http://schemas.openxmlformats.org/officeDocument/2006/relationships/image" Target="../media/image26.svg"/><Relationship Id="rId4" Type="http://schemas.openxmlformats.org/officeDocument/2006/relationships/hyperlink" Target="https://sites.google.com/view/osceindhoven" TargetMode="External"/><Relationship Id="rId9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creativecommons.org/publicdomain/zero/1.0/?ref=chooser-v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hyperlink" Target="http://github.com/nsunami/dissertation" TargetMode="Externa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unsplash.com/photos/a-person-laying-in-a-field-of-grass-SBZ0bK2gkAs?utm_content=creditCopyText&amp;utm_medium=referral&amp;utm_source=unsplash" TargetMode="External"/><Relationship Id="rId5" Type="http://schemas.openxmlformats.org/officeDocument/2006/relationships/hyperlink" Target="https://unsplash.com/@stereosonya?utm_content=creditCopyText&amp;utm_medium=referral&amp;utm_source=unsplash" TargetMode="Externa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F914D"/>
            </a:gs>
            <a:gs pos="87000">
              <a:srgbClr val="FF3131"/>
            </a:gs>
          </a:gsLst>
          <a:lin ang="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11977-EB6D-F167-3858-C0385BD73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2464" y="1571892"/>
            <a:ext cx="6536407" cy="2495151"/>
          </a:xfrm>
        </p:spPr>
        <p:txBody>
          <a:bodyPr>
            <a:noAutofit/>
          </a:bodyPr>
          <a:lstStyle/>
          <a:p>
            <a:r>
              <a:rPr lang="en-US" sz="5400" dirty="0"/>
              <a:t>Do</a:t>
            </a:r>
            <a:r>
              <a:rPr lang="en-US" sz="5400" baseline="0" dirty="0"/>
              <a:t> yourself a favor and use Git</a:t>
            </a:r>
            <a:endParaRPr lang="en-US" sz="54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6B562A-9DAC-DA1B-9629-E7111CAAAF18}"/>
              </a:ext>
            </a:extLst>
          </p:cNvPr>
          <p:cNvSpPr/>
          <p:nvPr/>
        </p:nvSpPr>
        <p:spPr>
          <a:xfrm>
            <a:off x="-10040" y="4465095"/>
            <a:ext cx="12191999" cy="2405269"/>
          </a:xfrm>
          <a:custGeom>
            <a:avLst/>
            <a:gdLst>
              <a:gd name="connsiteX0" fmla="*/ 0 w 12192000"/>
              <a:gd name="connsiteY0" fmla="*/ 0 h 3157780"/>
              <a:gd name="connsiteX1" fmla="*/ 12192000 w 12192000"/>
              <a:gd name="connsiteY1" fmla="*/ 0 h 3157780"/>
              <a:gd name="connsiteX2" fmla="*/ 12192000 w 12192000"/>
              <a:gd name="connsiteY2" fmla="*/ 3157780 h 3157780"/>
              <a:gd name="connsiteX3" fmla="*/ 0 w 12192000"/>
              <a:gd name="connsiteY3" fmla="*/ 3157780 h 3157780"/>
              <a:gd name="connsiteX4" fmla="*/ 0 w 12192000"/>
              <a:gd name="connsiteY4" fmla="*/ 0 h 3157780"/>
              <a:gd name="connsiteX0" fmla="*/ 0 w 12207499"/>
              <a:gd name="connsiteY0" fmla="*/ 1115878 h 3157780"/>
              <a:gd name="connsiteX1" fmla="*/ 12207499 w 12207499"/>
              <a:gd name="connsiteY1" fmla="*/ 0 h 3157780"/>
              <a:gd name="connsiteX2" fmla="*/ 12207499 w 12207499"/>
              <a:gd name="connsiteY2" fmla="*/ 3157780 h 3157780"/>
              <a:gd name="connsiteX3" fmla="*/ 15499 w 12207499"/>
              <a:gd name="connsiteY3" fmla="*/ 3157780 h 3157780"/>
              <a:gd name="connsiteX4" fmla="*/ 0 w 12207499"/>
              <a:gd name="connsiteY4" fmla="*/ 1115878 h 3157780"/>
              <a:gd name="connsiteX0" fmla="*/ 0 w 12207499"/>
              <a:gd name="connsiteY0" fmla="*/ 1534333 h 3157780"/>
              <a:gd name="connsiteX1" fmla="*/ 12207499 w 12207499"/>
              <a:gd name="connsiteY1" fmla="*/ 0 h 3157780"/>
              <a:gd name="connsiteX2" fmla="*/ 12207499 w 12207499"/>
              <a:gd name="connsiteY2" fmla="*/ 3157780 h 3157780"/>
              <a:gd name="connsiteX3" fmla="*/ 15499 w 12207499"/>
              <a:gd name="connsiteY3" fmla="*/ 3157780 h 3157780"/>
              <a:gd name="connsiteX4" fmla="*/ 0 w 12207499"/>
              <a:gd name="connsiteY4" fmla="*/ 1534333 h 3157780"/>
              <a:gd name="connsiteX0" fmla="*/ 0 w 12207499"/>
              <a:gd name="connsiteY0" fmla="*/ 1317357 h 2940804"/>
              <a:gd name="connsiteX1" fmla="*/ 12207499 w 12207499"/>
              <a:gd name="connsiteY1" fmla="*/ 0 h 2940804"/>
              <a:gd name="connsiteX2" fmla="*/ 12207499 w 12207499"/>
              <a:gd name="connsiteY2" fmla="*/ 2940804 h 2940804"/>
              <a:gd name="connsiteX3" fmla="*/ 15499 w 12207499"/>
              <a:gd name="connsiteY3" fmla="*/ 2940804 h 2940804"/>
              <a:gd name="connsiteX4" fmla="*/ 0 w 12207499"/>
              <a:gd name="connsiteY4" fmla="*/ 1317357 h 2940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07499" h="2940804">
                <a:moveTo>
                  <a:pt x="0" y="1317357"/>
                </a:moveTo>
                <a:lnTo>
                  <a:pt x="12207499" y="0"/>
                </a:lnTo>
                <a:lnTo>
                  <a:pt x="12207499" y="2940804"/>
                </a:lnTo>
                <a:lnTo>
                  <a:pt x="15499" y="2940804"/>
                </a:lnTo>
                <a:lnTo>
                  <a:pt x="0" y="131735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03C1237-E0C6-9A26-1B02-9853AF826E20}"/>
              </a:ext>
            </a:extLst>
          </p:cNvPr>
          <p:cNvSpPr txBox="1">
            <a:spLocks/>
          </p:cNvSpPr>
          <p:nvPr/>
        </p:nvSpPr>
        <p:spPr>
          <a:xfrm>
            <a:off x="8025556" y="5045136"/>
            <a:ext cx="3860798" cy="12451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72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0B0004020202020204" pitchFamily="34" charset="0"/>
                <a:ea typeface="+mj-ea"/>
                <a:cs typeface="+mj-cs"/>
              </a:rPr>
              <a:t>Nami Sunami 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0B0004020202020204" pitchFamily="34" charset="0"/>
                <a:ea typeface="+mj-ea"/>
                <a:cs typeface="+mj-cs"/>
              </a:rPr>
              <a:t>Data Steward | TU Eindhoven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Aptos" panose="020B0004020202020204" pitchFamily="34" charset="0"/>
                <a:ea typeface="+mj-ea"/>
                <a:cs typeface="+mj-cs"/>
              </a:rPr>
              <a:t>n.sunami@tue.nl</a:t>
            </a:r>
          </a:p>
        </p:txBody>
      </p:sp>
      <p:pic>
        <p:nvPicPr>
          <p:cNvPr id="10" name="Graphic 9">
            <a:hlinkClick r:id="rId3"/>
            <a:extLst>
              <a:ext uri="{FF2B5EF4-FFF2-40B4-BE49-F238E27FC236}">
                <a16:creationId xmlns:a16="http://schemas.microsoft.com/office/drawing/2014/main" id="{D48552F8-7BCB-EDBE-348E-D079966B243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656066" y="6242045"/>
            <a:ext cx="447178" cy="447178"/>
          </a:xfrm>
          <a:prstGeom prst="rect">
            <a:avLst/>
          </a:prstGeom>
        </p:spPr>
      </p:pic>
      <p:pic>
        <p:nvPicPr>
          <p:cNvPr id="12" name="Graphic 11">
            <a:hlinkClick r:id="rId6"/>
            <a:extLst>
              <a:ext uri="{FF2B5EF4-FFF2-40B4-BE49-F238E27FC236}">
                <a16:creationId xmlns:a16="http://schemas.microsoft.com/office/drawing/2014/main" id="{15418D60-FA4E-A43C-4EAA-335D3E5131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285409" y="6254229"/>
            <a:ext cx="447178" cy="447178"/>
          </a:xfrm>
          <a:prstGeom prst="rect">
            <a:avLst/>
          </a:prstGeom>
        </p:spPr>
      </p:pic>
      <p:pic>
        <p:nvPicPr>
          <p:cNvPr id="19" name="Graphic 18">
            <a:hlinkClick r:id="rId9"/>
            <a:extLst>
              <a:ext uri="{FF2B5EF4-FFF2-40B4-BE49-F238E27FC236}">
                <a16:creationId xmlns:a16="http://schemas.microsoft.com/office/drawing/2014/main" id="{402570F2-479D-CFAB-3090-3D833AFAC1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25556" y="6254229"/>
            <a:ext cx="447178" cy="44717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639DBC1C-2162-B22B-99CF-60BAD17E3A6F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25556" y="2426367"/>
            <a:ext cx="2523722" cy="26187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F0D0D1-92C5-2CA5-F066-38BAAE1CCA93}"/>
              </a:ext>
            </a:extLst>
          </p:cNvPr>
          <p:cNvSpPr txBox="1"/>
          <p:nvPr/>
        </p:nvSpPr>
        <p:spPr>
          <a:xfrm>
            <a:off x="272940" y="6381446"/>
            <a:ext cx="27286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914D"/>
                </a:solidFill>
                <a:effectLst/>
                <a:uLnTx/>
                <a:uFillTx/>
                <a:latin typeface="Fira Code" pitchFamily="49" charset="0"/>
                <a:ea typeface="Fira Code" pitchFamily="49" charset="0"/>
                <a:cs typeface="Fira Code" pitchFamily="49" charset="0"/>
              </a:rPr>
              <a:t>DOI: 10.53962/s57e-jc4q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322A22-38B0-F529-C33A-D1D33CF4E8E7}"/>
              </a:ext>
            </a:extLst>
          </p:cNvPr>
          <p:cNvSpPr txBox="1"/>
          <p:nvPr/>
        </p:nvSpPr>
        <p:spPr>
          <a:xfrm>
            <a:off x="4841592" y="6381446"/>
            <a:ext cx="290182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914D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This work is marked with </a:t>
            </a:r>
            <a:r>
              <a: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srgbClr val="FF914D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CC0 1.0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FF914D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4386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D6E9-8F7D-C69F-F4C9-D259874B5D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121" y="2766218"/>
            <a:ext cx="5647177" cy="1325563"/>
          </a:xfrm>
        </p:spPr>
        <p:txBody>
          <a:bodyPr/>
          <a:lstStyle/>
          <a:p>
            <a:r>
              <a:rPr lang="en-US" dirty="0"/>
              <a:t>Absolutely not!</a:t>
            </a:r>
          </a:p>
        </p:txBody>
      </p:sp>
    </p:spTree>
    <p:extLst>
      <p:ext uri="{BB962C8B-B14F-4D97-AF65-F5344CB8AC3E}">
        <p14:creationId xmlns:p14="http://schemas.microsoft.com/office/powerpoint/2010/main" val="3116553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A2174-2F09-0883-74EC-4115A1461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606912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61177B-E4C9-EA7B-8C26-259B2E066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n-US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main issue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:</a:t>
            </a:r>
            <a:r>
              <a:rPr lang="en-US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br>
              <a:rPr lang="en-US" baseline="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r>
              <a:rPr lang="en-US" baseline="0" dirty="0"/>
              <a:t>I was not building a project for future users—including </a:t>
            </a:r>
            <a:r>
              <a:rPr lang="en-US" baseline="0" dirty="0">
                <a:solidFill>
                  <a:schemeClr val="accent2"/>
                </a:solidFill>
              </a:rPr>
              <a:t>me in the future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016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0CD15-FE22-B30D-7F63-AB038590F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Problems:</a:t>
            </a:r>
          </a:p>
        </p:txBody>
      </p:sp>
    </p:spTree>
    <p:extLst>
      <p:ext uri="{BB962C8B-B14F-4D97-AF65-F5344CB8AC3E}">
        <p14:creationId xmlns:p14="http://schemas.microsoft.com/office/powerpoint/2010/main" val="25310295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BA1B4E-3DB3-7A0C-5263-B51BF81CE45A}"/>
              </a:ext>
            </a:extLst>
          </p:cNvPr>
          <p:cNvSpPr txBox="1">
            <a:spLocks/>
          </p:cNvSpPr>
          <p:nvPr/>
        </p:nvSpPr>
        <p:spPr>
          <a:xfrm>
            <a:off x="1017692" y="1902316"/>
            <a:ext cx="5989282" cy="2691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Committing</a:t>
            </a:r>
            <a:b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</a:br>
            <a:r>
              <a:rPr lang="en-US" dirty="0">
                <a:latin typeface="Fira Sans" panose="020B0503050000020004" pitchFamily="34" charset="0"/>
                <a:ea typeface="Fira Sans" panose="020B0503050000020004" pitchFamily="34" charset="0"/>
              </a:rPr>
              <a:t>with </a:t>
            </a:r>
            <a:r>
              <a:rPr lang="en-US" dirty="0">
                <a:solidFill>
                  <a:srgbClr val="FF91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meaningless commit messages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D4E0DA4-5D4C-BAF5-89ED-4C9142B1D0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8416" y="713206"/>
            <a:ext cx="4853584" cy="56915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27B43E-ACCF-D2AC-999A-4FD003C90F7D}"/>
              </a:ext>
            </a:extLst>
          </p:cNvPr>
          <p:cNvSpPr txBox="1"/>
          <p:nvPr/>
        </p:nvSpPr>
        <p:spPr>
          <a:xfrm>
            <a:off x="1017692" y="4991683"/>
            <a:ext cx="50783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3"/>
              </a:rPr>
              <a:t>conventionalcommits.org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94E7BC3-FEEE-EC1B-5222-551069C32CCD}"/>
              </a:ext>
            </a:extLst>
          </p:cNvPr>
          <p:cNvSpPr txBox="1">
            <a:spLocks/>
          </p:cNvSpPr>
          <p:nvPr/>
        </p:nvSpPr>
        <p:spPr>
          <a:xfrm>
            <a:off x="1017692" y="4593883"/>
            <a:ext cx="5300854" cy="4843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b="0" dirty="0">
                <a:latin typeface="Fira Sans" panose="020B0503050000020004" pitchFamily="34" charset="0"/>
                <a:ea typeface="Fira Sans" panose="020B0503050000020004" pitchFamily="34" charset="0"/>
              </a:rPr>
              <a:t>*Nowadays, I try to follow Conventional Commits</a:t>
            </a:r>
            <a:endParaRPr lang="en-US" sz="1800" b="0" dirty="0">
              <a:solidFill>
                <a:srgbClr val="FF914D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4736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6B973-A5E9-B049-2378-CCA6B3329F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794" y="1625302"/>
            <a:ext cx="5884372" cy="3335023"/>
          </a:xfrm>
        </p:spPr>
        <p:txBody>
          <a:bodyPr/>
          <a:lstStyle/>
          <a:p>
            <a:r>
              <a:rPr lang="en-US" dirty="0"/>
              <a:t>When I wrote this code, God and I knew what it meant.</a:t>
            </a:r>
            <a:br>
              <a:rPr lang="en-US" dirty="0"/>
            </a:br>
            <a:endParaRPr lang="en-US" dirty="0"/>
          </a:p>
        </p:txBody>
      </p:sp>
      <p:pic>
        <p:nvPicPr>
          <p:cNvPr id="8" name="Picture 7" descr="A pocket watch in the snow&#10;&#10;AI-generated content may be incorrect.">
            <a:extLst>
              <a:ext uri="{FF2B5EF4-FFF2-40B4-BE49-F238E27FC236}">
                <a16:creationId xmlns:a16="http://schemas.microsoft.com/office/drawing/2014/main" id="{5215E2AF-E5B1-728F-B6D6-26EA28F31E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2526" y="0"/>
            <a:ext cx="5149474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2C2CDB-5222-89C2-F943-879E3615D655}"/>
              </a:ext>
            </a:extLst>
          </p:cNvPr>
          <p:cNvSpPr txBox="1"/>
          <p:nvPr/>
        </p:nvSpPr>
        <p:spPr>
          <a:xfrm>
            <a:off x="7916449" y="6488668"/>
            <a:ext cx="42755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Kevin Andre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C70800-08B8-3382-3055-CA9616F8250B}"/>
              </a:ext>
            </a:extLst>
          </p:cNvPr>
          <p:cNvSpPr txBox="1"/>
          <p:nvPr/>
        </p:nvSpPr>
        <p:spPr>
          <a:xfrm>
            <a:off x="2412459" y="136188"/>
            <a:ext cx="4347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1`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A6F698D-989C-1530-38F2-1B2D7DC7F035}"/>
              </a:ext>
            </a:extLst>
          </p:cNvPr>
          <p:cNvSpPr txBox="1">
            <a:spLocks/>
          </p:cNvSpPr>
          <p:nvPr/>
        </p:nvSpPr>
        <p:spPr>
          <a:xfrm>
            <a:off x="574794" y="584443"/>
            <a:ext cx="2389647" cy="20817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16600" dirty="0"/>
              <a:t>“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22D1102-E1E2-85EC-04BE-7028D198AA32}"/>
              </a:ext>
            </a:extLst>
          </p:cNvPr>
          <p:cNvSpPr txBox="1">
            <a:spLocks/>
          </p:cNvSpPr>
          <p:nvPr/>
        </p:nvSpPr>
        <p:spPr>
          <a:xfrm>
            <a:off x="574794" y="4170069"/>
            <a:ext cx="5884372" cy="7902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Now, only God knows.</a:t>
            </a:r>
          </a:p>
        </p:txBody>
      </p:sp>
    </p:spTree>
    <p:extLst>
      <p:ext uri="{BB962C8B-B14F-4D97-AF65-F5344CB8AC3E}">
        <p14:creationId xmlns:p14="http://schemas.microsoft.com/office/powerpoint/2010/main" val="1809899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0" grpId="0"/>
      <p:bldP spid="3" grpId="0"/>
      <p:bldP spid="3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A6ECAD-1DBB-112B-DC31-EEE5D43BE1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4998FCD1-327C-7486-7676-02C8E94681E3}"/>
              </a:ext>
            </a:extLst>
          </p:cNvPr>
          <p:cNvSpPr txBox="1">
            <a:spLocks/>
          </p:cNvSpPr>
          <p:nvPr/>
        </p:nvSpPr>
        <p:spPr>
          <a:xfrm>
            <a:off x="1017692" y="2258313"/>
            <a:ext cx="5078308" cy="26915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Bundling multiple changes to </a:t>
            </a:r>
            <a:r>
              <a:rPr lang="en-US" dirty="0">
                <a:solidFill>
                  <a:schemeClr val="accent2"/>
                </a:solidFill>
              </a:rPr>
              <a:t>one commit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BD2324-CBA6-F55E-9E5B-729118869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1380" y="922821"/>
            <a:ext cx="5428129" cy="5012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641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9E64C-047A-2463-81A8-BEF065DED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61" y="2766218"/>
            <a:ext cx="10312078" cy="1325563"/>
          </a:xfrm>
        </p:spPr>
        <p:txBody>
          <a:bodyPr/>
          <a:lstStyle/>
          <a:p>
            <a:r>
              <a:rPr lang="en-US" dirty="0"/>
              <a:t>The issue was about </a:t>
            </a:r>
            <a:r>
              <a:rPr lang="en-US" dirty="0">
                <a:solidFill>
                  <a:schemeClr val="accent2"/>
                </a:solidFill>
              </a:rPr>
              <a:t>documentation</a:t>
            </a:r>
          </a:p>
        </p:txBody>
      </p:sp>
    </p:spTree>
    <p:extLst>
      <p:ext uri="{BB962C8B-B14F-4D97-AF65-F5344CB8AC3E}">
        <p14:creationId xmlns:p14="http://schemas.microsoft.com/office/powerpoint/2010/main" val="13671020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0043D09-0ED0-35C3-9E46-18DCD500C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6032" y="2660141"/>
            <a:ext cx="6923197" cy="1325563"/>
          </a:xfrm>
        </p:spPr>
        <p:txBody>
          <a:bodyPr/>
          <a:lstStyle/>
          <a:p>
            <a:r>
              <a:rPr lang="en-US" dirty="0"/>
              <a:t>I wish my past self had a documentation </a:t>
            </a:r>
            <a:r>
              <a:rPr lang="en-US" dirty="0">
                <a:solidFill>
                  <a:schemeClr val="accent2"/>
                </a:solidFill>
              </a:rPr>
              <a:t>for me</a:t>
            </a:r>
          </a:p>
        </p:txBody>
      </p:sp>
    </p:spTree>
    <p:extLst>
      <p:ext uri="{BB962C8B-B14F-4D97-AF65-F5344CB8AC3E}">
        <p14:creationId xmlns:p14="http://schemas.microsoft.com/office/powerpoint/2010/main" val="29912983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D3F76A-6239-FC92-50F0-5C0F0416FC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17B6EA-5CDD-89A5-5879-D2F685ECAC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0340" y="2725593"/>
            <a:ext cx="9511015" cy="1406813"/>
          </a:xfrm>
        </p:spPr>
        <p:txBody>
          <a:bodyPr/>
          <a:lstStyle/>
          <a:p>
            <a:r>
              <a:rPr lang="en-US" dirty="0"/>
              <a:t>Documentation that you make as you work on the code, </a:t>
            </a:r>
            <a:r>
              <a:rPr lang="en-US" dirty="0">
                <a:solidFill>
                  <a:schemeClr val="accent2"/>
                </a:solidFill>
              </a:rPr>
              <a:t>on-the-fly</a:t>
            </a:r>
          </a:p>
        </p:txBody>
      </p:sp>
    </p:spTree>
    <p:extLst>
      <p:ext uri="{BB962C8B-B14F-4D97-AF65-F5344CB8AC3E}">
        <p14:creationId xmlns:p14="http://schemas.microsoft.com/office/powerpoint/2010/main" val="4254628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D2C15-2130-FB9E-25D1-78E6D7B0A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480" y="2766218"/>
            <a:ext cx="10312078" cy="1325563"/>
          </a:xfrm>
        </p:spPr>
        <p:txBody>
          <a:bodyPr/>
          <a:lstStyle/>
          <a:p>
            <a:r>
              <a:rPr lang="en-US" dirty="0"/>
              <a:t>4 years ago…</a:t>
            </a:r>
          </a:p>
        </p:txBody>
      </p:sp>
    </p:spTree>
    <p:extLst>
      <p:ext uri="{BB962C8B-B14F-4D97-AF65-F5344CB8AC3E}">
        <p14:creationId xmlns:p14="http://schemas.microsoft.com/office/powerpoint/2010/main" val="40164385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0DFB31-F7E9-28B8-5320-2152A3750F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93BDF-1E1E-AF01-FB6C-06068412B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70" y="702616"/>
            <a:ext cx="9479945" cy="1325563"/>
          </a:xfrm>
        </p:spPr>
        <p:txBody>
          <a:bodyPr/>
          <a:lstStyle/>
          <a:p>
            <a:r>
              <a:rPr lang="en-US" dirty="0"/>
              <a:t>Usually, we think documentation as something written </a:t>
            </a:r>
            <a:r>
              <a:rPr lang="en-US" dirty="0">
                <a:solidFill>
                  <a:schemeClr val="accent2"/>
                </a:solidFill>
              </a:rPr>
              <a:t>in files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D539EC8-9BB4-37BA-97FE-9D70188DDB22}"/>
              </a:ext>
            </a:extLst>
          </p:cNvPr>
          <p:cNvSpPr txBox="1">
            <a:spLocks/>
          </p:cNvSpPr>
          <p:nvPr/>
        </p:nvSpPr>
        <p:spPr>
          <a:xfrm>
            <a:off x="1427969" y="3551066"/>
            <a:ext cx="2569872" cy="10216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README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F9D50027-9330-4B34-03CF-0BB3FFD04934}"/>
              </a:ext>
            </a:extLst>
          </p:cNvPr>
          <p:cNvSpPr txBox="1">
            <a:spLocks/>
          </p:cNvSpPr>
          <p:nvPr/>
        </p:nvSpPr>
        <p:spPr>
          <a:xfrm>
            <a:off x="7743708" y="3402419"/>
            <a:ext cx="321845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Comments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714443B4-A40C-7F05-9BFB-DB5012D0ECCE}"/>
              </a:ext>
            </a:extLst>
          </p:cNvPr>
          <p:cNvSpPr txBox="1">
            <a:spLocks/>
          </p:cNvSpPr>
          <p:nvPr/>
        </p:nvSpPr>
        <p:spPr>
          <a:xfrm>
            <a:off x="4779166" y="3551066"/>
            <a:ext cx="2633668" cy="10216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Function Docs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6892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CA375C-C8D6-827C-F30D-173D79148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370" y="702616"/>
            <a:ext cx="10277388" cy="1325563"/>
          </a:xfrm>
        </p:spPr>
        <p:txBody>
          <a:bodyPr/>
          <a:lstStyle/>
          <a:p>
            <a:r>
              <a:rPr lang="en-US" dirty="0"/>
              <a:t>But, we also create </a:t>
            </a:r>
            <a:r>
              <a:rPr lang="en-US" dirty="0">
                <a:solidFill>
                  <a:schemeClr val="accent2"/>
                </a:solidFill>
              </a:rPr>
              <a:t>on-the-fly </a:t>
            </a:r>
            <a:r>
              <a:rPr lang="en-US" dirty="0"/>
              <a:t>documentation via using </a:t>
            </a:r>
            <a:r>
              <a:rPr lang="en-US" dirty="0">
                <a:solidFill>
                  <a:schemeClr val="accent2"/>
                </a:solidFill>
              </a:rPr>
              <a:t>Git</a:t>
            </a:r>
            <a:r>
              <a:rPr lang="en-US" dirty="0"/>
              <a:t> &amp; </a:t>
            </a:r>
            <a:r>
              <a:rPr lang="en-US" dirty="0">
                <a:solidFill>
                  <a:schemeClr val="accent2"/>
                </a:solidFill>
              </a:rPr>
              <a:t>GitHub*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41032144-7FA4-B439-BD5D-4A9FED0E68F5}"/>
              </a:ext>
            </a:extLst>
          </p:cNvPr>
          <p:cNvSpPr txBox="1">
            <a:spLocks/>
          </p:cNvSpPr>
          <p:nvPr/>
        </p:nvSpPr>
        <p:spPr>
          <a:xfrm>
            <a:off x="1438602" y="2544991"/>
            <a:ext cx="5281174" cy="10216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Commit messages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itle 3">
            <a:extLst>
              <a:ext uri="{FF2B5EF4-FFF2-40B4-BE49-F238E27FC236}">
                <a16:creationId xmlns:a16="http://schemas.microsoft.com/office/drawing/2014/main" id="{C09213DA-E16E-2173-7B38-0F421D342621}"/>
              </a:ext>
            </a:extLst>
          </p:cNvPr>
          <p:cNvSpPr txBox="1">
            <a:spLocks/>
          </p:cNvSpPr>
          <p:nvPr/>
        </p:nvSpPr>
        <p:spPr>
          <a:xfrm>
            <a:off x="1459867" y="4619903"/>
            <a:ext cx="42391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Pull requests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69C4998A-0470-F3BF-92CE-265E4476DD85}"/>
              </a:ext>
            </a:extLst>
          </p:cNvPr>
          <p:cNvSpPr txBox="1">
            <a:spLocks/>
          </p:cNvSpPr>
          <p:nvPr/>
        </p:nvSpPr>
        <p:spPr>
          <a:xfrm>
            <a:off x="1438602" y="3598291"/>
            <a:ext cx="5281174" cy="10216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Issues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D4E4636-7B89-53E5-2E4F-AE2A6B5CCD13}"/>
              </a:ext>
            </a:extLst>
          </p:cNvPr>
          <p:cNvSpPr txBox="1"/>
          <p:nvPr/>
        </p:nvSpPr>
        <p:spPr>
          <a:xfrm>
            <a:off x="6719776" y="6386512"/>
            <a:ext cx="5460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*Or similar services like Gitlab, </a:t>
            </a:r>
            <a:r>
              <a:rPr lang="en-US" dirty="0" err="1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Gitea</a:t>
            </a:r>
            <a:r>
              <a:rPr lang="en-US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, and </a:t>
            </a:r>
            <a:r>
              <a:rPr lang="en-US" dirty="0" err="1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Forjejo</a:t>
            </a:r>
            <a:endParaRPr lang="en-US" dirty="0">
              <a:solidFill>
                <a:schemeClr val="bg1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929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3">
            <a:extLst>
              <a:ext uri="{FF2B5EF4-FFF2-40B4-BE49-F238E27FC236}">
                <a16:creationId xmlns:a16="http://schemas.microsoft.com/office/drawing/2014/main" id="{657FB6AC-3933-061E-48CA-F6AE07922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523" y="1779294"/>
            <a:ext cx="5940190" cy="1406813"/>
          </a:xfrm>
        </p:spPr>
        <p:txBody>
          <a:bodyPr/>
          <a:lstStyle/>
          <a:p>
            <a:r>
              <a:rPr lang="en-US" sz="3600" dirty="0"/>
              <a:t>After </a:t>
            </a:r>
            <a:r>
              <a:rPr lang="en-US" sz="3600" dirty="0">
                <a:solidFill>
                  <a:schemeClr val="accent2"/>
                </a:solidFill>
              </a:rPr>
              <a:t>a month of work </a:t>
            </a:r>
            <a:r>
              <a:rPr lang="en-US" sz="3600" dirty="0"/>
              <a:t>&amp;</a:t>
            </a:r>
            <a:r>
              <a:rPr lang="en-US" sz="3600" dirty="0">
                <a:solidFill>
                  <a:schemeClr val="accent2"/>
                </a:solidFill>
              </a:rPr>
              <a:t> 250k lines of change</a:t>
            </a:r>
            <a:r>
              <a:rPr lang="en-US" sz="3600" dirty="0"/>
              <a:t>, it works again</a:t>
            </a:r>
            <a:endParaRPr lang="en-US" sz="3600" dirty="0">
              <a:solidFill>
                <a:schemeClr val="accent2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6BDB88C-65C0-7920-0E81-C2C49ED4C4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365" y="1465188"/>
            <a:ext cx="5716058" cy="4144142"/>
          </a:xfrm>
          <a:prstGeom prst="rect">
            <a:avLst/>
          </a:prstGeom>
        </p:spPr>
      </p:pic>
      <p:sp>
        <p:nvSpPr>
          <p:cNvPr id="7" name="Title 3">
            <a:extLst>
              <a:ext uri="{FF2B5EF4-FFF2-40B4-BE49-F238E27FC236}">
                <a16:creationId xmlns:a16="http://schemas.microsoft.com/office/drawing/2014/main" id="{76C71BBE-C741-15CA-E0CB-E4CDA47F1E62}"/>
              </a:ext>
            </a:extLst>
          </p:cNvPr>
          <p:cNvSpPr txBox="1">
            <a:spLocks/>
          </p:cNvSpPr>
          <p:nvPr/>
        </p:nvSpPr>
        <p:spPr>
          <a:xfrm>
            <a:off x="439346" y="3671893"/>
            <a:ext cx="5716059" cy="14068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3600" dirty="0"/>
              <a:t>But it could have been easier with better documentations</a:t>
            </a:r>
            <a:endParaRPr lang="en-US" sz="36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9158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EE54B-06DB-22C1-94CF-9345BD8A2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690" y="3630160"/>
            <a:ext cx="6093618" cy="1325563"/>
          </a:xfrm>
        </p:spPr>
        <p:txBody>
          <a:bodyPr/>
          <a:lstStyle/>
          <a:p>
            <a:pPr lvl="0"/>
            <a:r>
              <a:rPr lang="en-US" sz="4000" dirty="0"/>
              <a:t>Practice self-care,</a:t>
            </a:r>
            <a:r>
              <a:rPr lang="en-US" sz="4000" baseline="0" dirty="0"/>
              <a:t> and use Git effectively</a:t>
            </a:r>
            <a:endParaRPr lang="en-US" sz="4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5F26F-4D3E-A150-17BC-2A79F24D3EC9}"/>
              </a:ext>
            </a:extLst>
          </p:cNvPr>
          <p:cNvSpPr txBox="1">
            <a:spLocks/>
          </p:cNvSpPr>
          <p:nvPr/>
        </p:nvSpPr>
        <p:spPr>
          <a:xfrm>
            <a:off x="696690" y="1902278"/>
            <a:ext cx="514044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4000" dirty="0"/>
              <a:t>Using Git can be a </a:t>
            </a:r>
            <a:r>
              <a:rPr lang="en-US" sz="4000" dirty="0">
                <a:solidFill>
                  <a:schemeClr val="accent2"/>
                </a:solidFill>
              </a:rPr>
              <a:t>gift for yourself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469D5E-9E38-88EB-E4BE-3844CF213775}"/>
              </a:ext>
            </a:extLst>
          </p:cNvPr>
          <p:cNvSpPr txBox="1"/>
          <p:nvPr/>
        </p:nvSpPr>
        <p:spPr>
          <a:xfrm>
            <a:off x="6096000" y="6488668"/>
            <a:ext cx="60936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Jared Rice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pic>
        <p:nvPicPr>
          <p:cNvPr id="8" name="Picture 7" descr="A person sitting in a yoga pose&#10;&#10;AI-generated content may be incorrect.">
            <a:extLst>
              <a:ext uri="{FF2B5EF4-FFF2-40B4-BE49-F238E27FC236}">
                <a16:creationId xmlns:a16="http://schemas.microsoft.com/office/drawing/2014/main" id="{3CFBE5AC-F898-31AC-671E-F72A667FC1AC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15138" y="0"/>
            <a:ext cx="53768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415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666FE-56EE-16FF-3F59-921D69D1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691" y="1401875"/>
            <a:ext cx="9698852" cy="1325563"/>
          </a:xfrm>
        </p:spPr>
        <p:txBody>
          <a:bodyPr/>
          <a:lstStyle/>
          <a:p>
            <a:r>
              <a:rPr lang="en-US" dirty="0"/>
              <a:t>My blog post for the full story of me fixing my dissertation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D77D0D-FBA0-B40C-B378-E35661D99F91}"/>
              </a:ext>
            </a:extLst>
          </p:cNvPr>
          <p:cNvSpPr txBox="1"/>
          <p:nvPr/>
        </p:nvSpPr>
        <p:spPr>
          <a:xfrm>
            <a:off x="2979737" y="5456125"/>
            <a:ext cx="4673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https://blog.namisunami.com/b38e5ff5</a:t>
            </a:r>
            <a:r>
              <a:rPr lang="en-US" dirty="0"/>
              <a:t>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8481A97-3F3B-15B8-A971-0C69789E94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5076" y="3415310"/>
            <a:ext cx="3646010" cy="191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qr-code for edu.nl/hwf4t">
            <a:extLst>
              <a:ext uri="{FF2B5EF4-FFF2-40B4-BE49-F238E27FC236}">
                <a16:creationId xmlns:a16="http://schemas.microsoft.com/office/drawing/2014/main" id="{22F1A822-DE99-A520-D0AE-19A28AB6A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78447" y="3429000"/>
            <a:ext cx="1763464" cy="1912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79744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 descr="Logo&#10;&#10;Description automatically generated">
            <a:extLst>
              <a:ext uri="{FF2B5EF4-FFF2-40B4-BE49-F238E27FC236}">
                <a16:creationId xmlns:a16="http://schemas.microsoft.com/office/drawing/2014/main" id="{E2947914-90E4-4E5A-B5B2-7F703EE3D8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301" y="1683193"/>
            <a:ext cx="5828082" cy="2316158"/>
          </a:xfrm>
          <a:noFill/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5AFF40C-D92E-4E4D-9602-FB06F1398891}"/>
              </a:ext>
            </a:extLst>
          </p:cNvPr>
          <p:cNvSpPr/>
          <p:nvPr/>
        </p:nvSpPr>
        <p:spPr>
          <a:xfrm>
            <a:off x="1561045" y="5195606"/>
            <a:ext cx="641425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LID4096" sz="2000">
                <a:solidFill>
                  <a:schemeClr val="bg1"/>
                </a:solidFill>
                <a:latin typeface="Fira Code" pitchFamily="49" charset="0"/>
                <a:ea typeface="Fira Code" pitchFamily="49" charset="0"/>
                <a:cs typeface="Fira Code" pitchFamily="49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sites.google.com/view/osceindhoven</a:t>
            </a:r>
            <a:r>
              <a:rPr lang="en-US" sz="2000" dirty="0">
                <a:solidFill>
                  <a:schemeClr val="bg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 </a:t>
            </a:r>
            <a:endParaRPr lang="LID4096" sz="2000">
              <a:solidFill>
                <a:schemeClr val="bg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F1C6258-0F4D-400E-AB2A-747F2A21FBF8}"/>
              </a:ext>
            </a:extLst>
          </p:cNvPr>
          <p:cNvSpPr/>
          <p:nvPr/>
        </p:nvSpPr>
        <p:spPr>
          <a:xfrm>
            <a:off x="1561045" y="4223696"/>
            <a:ext cx="41665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Fira Code" pitchFamily="49" charset="0"/>
                <a:ea typeface="Fira Code" pitchFamily="49" charset="0"/>
                <a:cs typeface="Fira Code" pitchFamily="49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openscience@tue.nl</a:t>
            </a:r>
            <a:endParaRPr lang="LID4096" sz="2800">
              <a:solidFill>
                <a:schemeClr val="bg1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1282CA0-3557-45B0-8FC5-26085F3FB946}"/>
              </a:ext>
            </a:extLst>
          </p:cNvPr>
          <p:cNvSpPr/>
          <p:nvPr/>
        </p:nvSpPr>
        <p:spPr>
          <a:xfrm>
            <a:off x="8321689" y="1736411"/>
            <a:ext cx="3459415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Join the Community</a:t>
            </a:r>
          </a:p>
        </p:txBody>
      </p:sp>
      <p:pic>
        <p:nvPicPr>
          <p:cNvPr id="1026" name="Picture 2" descr="qr-code for edu.nl/xxmq7">
            <a:extLst>
              <a:ext uri="{FF2B5EF4-FFF2-40B4-BE49-F238E27FC236}">
                <a16:creationId xmlns:a16="http://schemas.microsoft.com/office/drawing/2014/main" id="{38133135-4756-83F9-7189-2ED9ECB3AA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406462" y="3314107"/>
            <a:ext cx="2086103" cy="2255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8191031E-E28C-9BC0-20C2-B2AB2058614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4617" y="4231844"/>
            <a:ext cx="506925" cy="506925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929FFC8-740F-07C8-9D60-55091542C5AD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44618" y="5142199"/>
            <a:ext cx="506924" cy="5069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E2DE1EB-7D56-7C22-868B-62D4F2E37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579" y="687288"/>
            <a:ext cx="10312078" cy="1325563"/>
          </a:xfrm>
        </p:spPr>
        <p:txBody>
          <a:bodyPr/>
          <a:lstStyle/>
          <a:p>
            <a:r>
              <a:rPr lang="en-US" dirty="0"/>
              <a:t>Special thanks:</a:t>
            </a:r>
          </a:p>
        </p:txBody>
      </p:sp>
    </p:spTree>
    <p:extLst>
      <p:ext uri="{BB962C8B-B14F-4D97-AF65-F5344CB8AC3E}">
        <p14:creationId xmlns:p14="http://schemas.microsoft.com/office/powerpoint/2010/main" val="13593578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D8FC8-D99A-6459-8370-007C438B6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Footnotes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9CE126-FC21-3DE7-92AB-4238585DC1C6}"/>
              </a:ext>
            </a:extLst>
          </p:cNvPr>
          <p:cNvSpPr txBox="1"/>
          <p:nvPr/>
        </p:nvSpPr>
        <p:spPr>
          <a:xfrm>
            <a:off x="1422400" y="1854200"/>
            <a:ext cx="23230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Icon Sources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Lucide.dev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SVGrepo.com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DEBDE9-29C9-A2B6-8D1E-22744D8194C9}"/>
              </a:ext>
            </a:extLst>
          </p:cNvPr>
          <p:cNvSpPr txBox="1"/>
          <p:nvPr/>
        </p:nvSpPr>
        <p:spPr>
          <a:xfrm>
            <a:off x="1422400" y="4509247"/>
            <a:ext cx="53807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This work is marked with </a:t>
            </a:r>
            <a:r>
              <a:rPr kumimoji="0" lang="en-US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CC0 1.0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D8963F-A007-B7B6-2D8A-4BA94BC2EC37}"/>
              </a:ext>
            </a:extLst>
          </p:cNvPr>
          <p:cNvSpPr txBox="1"/>
          <p:nvPr/>
        </p:nvSpPr>
        <p:spPr>
          <a:xfrm>
            <a:off x="1422400" y="3135338"/>
            <a:ext cx="20826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Image Source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Unsplash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5806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87E16-2E2F-8488-8DA1-E8CA0DF15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6982" y="2373465"/>
            <a:ext cx="5997905" cy="2111070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baseline="0" dirty="0"/>
              <a:t> was doing my PhD, and I wanted to make a reproducible paper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E81EA1D4-7A5C-4571-B90B-CACC61E3E8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358440" y="2373465"/>
            <a:ext cx="2111070" cy="2111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17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9FA9B-BC53-9201-66D8-B2E87794F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2" y="2501573"/>
            <a:ext cx="5054278" cy="1325563"/>
          </a:xfrm>
        </p:spPr>
        <p:txBody>
          <a:bodyPr/>
          <a:lstStyle/>
          <a:p>
            <a:r>
              <a:rPr lang="en-US" dirty="0"/>
              <a:t>So, I</a:t>
            </a:r>
            <a:r>
              <a:rPr lang="en-US" baseline="0" dirty="0"/>
              <a:t> started a git and GitHub repo 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FA3BDDA-A3BC-7DE2-E071-6EBD1A1EBA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315845" y="1998169"/>
            <a:ext cx="2416878" cy="24168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45CB3FC-A50F-0357-9266-2521F66381F8}"/>
              </a:ext>
            </a:extLst>
          </p:cNvPr>
          <p:cNvSpPr txBox="1"/>
          <p:nvPr/>
        </p:nvSpPr>
        <p:spPr>
          <a:xfrm>
            <a:off x="6096000" y="5221382"/>
            <a:ext cx="501619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Fira Sans" panose="020B0503050000020004" pitchFamily="34" charset="0"/>
                <a:ea typeface="Fira Sans" panose="020B0503050000020004" pitchFamily="34" charset="0"/>
                <a:hlinkClick r:id="rId5"/>
              </a:rPr>
              <a:t>github.com/nsunami/dissertation</a:t>
            </a:r>
            <a:endParaRPr lang="en-US" sz="2400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88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AE03F-28E9-FCE3-5E0C-4118311C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7461" y="2000250"/>
            <a:ext cx="5158662" cy="1883261"/>
          </a:xfrm>
        </p:spPr>
        <p:txBody>
          <a:bodyPr/>
          <a:lstStyle/>
          <a:p>
            <a:r>
              <a:rPr lang="en-US" dirty="0"/>
              <a:t>In 2022, I finished my dissertation.</a:t>
            </a:r>
          </a:p>
        </p:txBody>
      </p:sp>
      <p:pic>
        <p:nvPicPr>
          <p:cNvPr id="1028" name="Picture 4" descr="Lisa Jaremka and Nami Sunami in toga (traditional academic dress) standing together for the commencement ceremony for Nami's PhD, where Nami is holding a diploma cover (no real diploma in it yet that time).">
            <a:extLst>
              <a:ext uri="{FF2B5EF4-FFF2-40B4-BE49-F238E27FC236}">
                <a16:creationId xmlns:a16="http://schemas.microsoft.com/office/drawing/2014/main" id="{068A3168-0309-2A12-970D-799EFC080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029575" y="0"/>
            <a:ext cx="41624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9A33C74D-5043-525A-0CB8-D7DB9EC032BB}"/>
              </a:ext>
            </a:extLst>
          </p:cNvPr>
          <p:cNvSpPr txBox="1">
            <a:spLocks/>
          </p:cNvSpPr>
          <p:nvPr/>
        </p:nvSpPr>
        <p:spPr>
          <a:xfrm>
            <a:off x="1227461" y="3883511"/>
            <a:ext cx="5158662" cy="18832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dirty="0"/>
              <a:t>I was proud!</a:t>
            </a:r>
          </a:p>
        </p:txBody>
      </p:sp>
    </p:spTree>
    <p:extLst>
      <p:ext uri="{BB962C8B-B14F-4D97-AF65-F5344CB8AC3E}">
        <p14:creationId xmlns:p14="http://schemas.microsoft.com/office/powerpoint/2010/main" val="777817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B8B3-3267-3D10-DE3A-CB0D6A270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1" y="2501573"/>
            <a:ext cx="6035483" cy="1325563"/>
          </a:xfrm>
        </p:spPr>
        <p:txBody>
          <a:bodyPr/>
          <a:lstStyle/>
          <a:p>
            <a:r>
              <a:rPr lang="en-US" dirty="0"/>
              <a:t>Years have passed…</a:t>
            </a:r>
          </a:p>
        </p:txBody>
      </p:sp>
    </p:spTree>
    <p:extLst>
      <p:ext uri="{BB962C8B-B14F-4D97-AF65-F5344CB8AC3E}">
        <p14:creationId xmlns:p14="http://schemas.microsoft.com/office/powerpoint/2010/main" val="26412884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08494-5DB7-22F3-789C-F00ABB8D6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87" y="2766218"/>
            <a:ext cx="8252590" cy="1325563"/>
          </a:xfrm>
        </p:spPr>
        <p:txBody>
          <a:bodyPr/>
          <a:lstStyle/>
          <a:p>
            <a:r>
              <a:rPr lang="en-US" dirty="0"/>
              <a:t>I tried to run my dissertation.</a:t>
            </a:r>
            <a:br>
              <a:rPr lang="en-US" dirty="0"/>
            </a:br>
            <a:r>
              <a:rPr lang="en-US" dirty="0"/>
              <a:t>Did it run?</a:t>
            </a:r>
          </a:p>
        </p:txBody>
      </p:sp>
    </p:spTree>
    <p:extLst>
      <p:ext uri="{BB962C8B-B14F-4D97-AF65-F5344CB8AC3E}">
        <p14:creationId xmlns:p14="http://schemas.microsoft.com/office/powerpoint/2010/main" val="1635441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166D2-1D8F-C654-C006-5C1516A94D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C54FA-D8FD-5AA9-806A-0D92998F4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36993" y="2766218"/>
            <a:ext cx="3236414" cy="1325563"/>
          </a:xfrm>
        </p:spPr>
        <p:txBody>
          <a:bodyPr/>
          <a:lstStyle/>
          <a:p>
            <a:r>
              <a:rPr lang="en-US" sz="4800" dirty="0"/>
              <a:t>…nope.</a:t>
            </a:r>
          </a:p>
        </p:txBody>
      </p:sp>
      <p:pic>
        <p:nvPicPr>
          <p:cNvPr id="1026" name="Picture 2" descr="a person laying in a field of grass">
            <a:extLst>
              <a:ext uri="{FF2B5EF4-FFF2-40B4-BE49-F238E27FC236}">
                <a16:creationId xmlns:a16="http://schemas.microsoft.com/office/drawing/2014/main" id="{2D073372-9BF0-BF82-EF0A-46DB6EF3FA9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0" y="0"/>
            <a:ext cx="671385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386001E-446F-2E43-A8D0-334D038B1881}"/>
              </a:ext>
            </a:extLst>
          </p:cNvPr>
          <p:cNvSpPr txBox="1"/>
          <p:nvPr/>
        </p:nvSpPr>
        <p:spPr>
          <a:xfrm>
            <a:off x="9855200" y="6596390"/>
            <a:ext cx="2540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Photo by 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Sonia Dauer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on 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 sz="1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31252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E41BC-51ED-BF42-A7B9-E954555F97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7747" y="2766218"/>
            <a:ext cx="7139327" cy="1325563"/>
          </a:xfrm>
        </p:spPr>
        <p:txBody>
          <a:bodyPr/>
          <a:lstStyle/>
          <a:p>
            <a:r>
              <a:rPr lang="en-US" dirty="0"/>
              <a:t>So, I started fixing it.</a:t>
            </a:r>
            <a:br>
              <a:rPr lang="en-US" dirty="0"/>
            </a:br>
            <a:r>
              <a:rPr lang="en-US" dirty="0"/>
              <a:t>Was it easy?</a:t>
            </a:r>
          </a:p>
        </p:txBody>
      </p:sp>
    </p:spTree>
    <p:extLst>
      <p:ext uri="{BB962C8B-B14F-4D97-AF65-F5344CB8AC3E}">
        <p14:creationId xmlns:p14="http://schemas.microsoft.com/office/powerpoint/2010/main" val="129330004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bjectType xmlns="c9e239e1-eba3-46c3-b6c4-774a7c1dd7fe">Concept</ObjectType>
    <Date_x0020_Document xmlns="c9e239e1-eba3-46c3-b6c4-774a7c1dd7fe">2025-03-07T13:03:29+00:00</Date_x0020_Document>
    <Results xmlns="c9e239e1-eba3-46c3-b6c4-774a7c1dd7fe">Unknown</Results>
    <Category_x0020_RDM xmlns="c9e239e1-eba3-46c3-b6c4-774a7c1dd7fe">General</Category_x0020_RDM>
    <Department_x0020_TU_x002f_e xmlns="c9e239e1-eba3-46c3-b6c4-774a7c1dd7fe">Data Management and Library</Department_x0020_TU_x002f_e>
    <Relations xmlns="c9e239e1-eba3-46c3-b6c4-774a7c1dd7fe" xsi:nil="true"/>
    <Authourised_x0020_by xmlns="c9e239e1-eba3-46c3-b6c4-774a7c1dd7fe">
      <UserInfo>
        <DisplayName/>
        <AccountId xsi:nil="true"/>
        <AccountType/>
      </UserInfo>
    </Authourised_x0020_by>
    <Origin xmlns="c9e239e1-eba3-46c3-b6c4-774a7c1dd7fe" xsi:nil="true"/>
    <TaxCatchAll xmlns="c9e239e1-eba3-46c3-b6c4-774a7c1dd7fe" xsi:nil="true"/>
    <Creator xmlns="c9e239e1-eba3-46c3-b6c4-774a7c1dd7fe">
      <UserInfo>
        <DisplayName/>
        <AccountId xsi:nil="true"/>
        <AccountType/>
      </UserInfo>
    </Creator>
    <Leader xmlns="c9e239e1-eba3-46c3-b6c4-774a7c1dd7fe">
      <UserInfo>
        <DisplayName/>
        <AccountId xsi:nil="true"/>
        <AccountType/>
      </UserInfo>
    </Leader>
    <Descriptions xmlns="c9e239e1-eba3-46c3-b6c4-774a7c1dd7fe" xsi:nil="true"/>
    <Coverages xmlns="c9e239e1-eba3-46c3-b6c4-774a7c1dd7fe" xsi:nil="true"/>
    <lcf76f155ced4ddcb4097134ff3c332f xmlns="9bddcc6d-5a40-4ec2-9543-10e19496ba30">
      <Terms xmlns="http://schemas.microsoft.com/office/infopath/2007/PartnerControls"/>
    </lcf76f155ced4ddcb4097134ff3c332f>
    <Identification_x0020_Code xmlns="c9e239e1-eba3-46c3-b6c4-774a7c1dd7fe" xsi:nil="true"/>
    <Date_x0020_Authourised xmlns="c9e239e1-eba3-46c3-b6c4-774a7c1dd7fe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A999B518C8EF4A9F0A52055D700488" ma:contentTypeVersion="38" ma:contentTypeDescription="Create a new document." ma:contentTypeScope="" ma:versionID="6dc32e411753eb8f70674e79eebaefad">
  <xsd:schema xmlns:xsd="http://www.w3.org/2001/XMLSchema" xmlns:xs="http://www.w3.org/2001/XMLSchema" xmlns:p="http://schemas.microsoft.com/office/2006/metadata/properties" xmlns:ns2="c9e239e1-eba3-46c3-b6c4-774a7c1dd7fe" xmlns:ns3="9bddcc6d-5a40-4ec2-9543-10e19496ba30" targetNamespace="http://schemas.microsoft.com/office/2006/metadata/properties" ma:root="true" ma:fieldsID="de3b04577c74f6843cc5702558630934" ns2:_="" ns3:_="">
    <xsd:import namespace="c9e239e1-eba3-46c3-b6c4-774a7c1dd7fe"/>
    <xsd:import namespace="9bddcc6d-5a40-4ec2-9543-10e19496ba30"/>
    <xsd:element name="properties">
      <xsd:complexType>
        <xsd:sequence>
          <xsd:element name="documentManagement">
            <xsd:complexType>
              <xsd:all>
                <xsd:element ref="ns2:ObjectType" minOccurs="0"/>
                <xsd:element ref="ns2:Category_x0020_RDM" minOccurs="0"/>
                <xsd:element ref="ns2:Descriptions" minOccurs="0"/>
                <xsd:element ref="ns2:Department_x0020_TU_x002f_e" minOccurs="0"/>
                <xsd:element ref="ns2:Creator" minOccurs="0"/>
                <xsd:element ref="ns2:Date_x0020_Document" minOccurs="0"/>
                <xsd:element ref="ns2:Results" minOccurs="0"/>
                <xsd:element ref="ns2:Origin" minOccurs="0"/>
                <xsd:element ref="ns2:Authourised_x0020_by" minOccurs="0"/>
                <xsd:element ref="ns2:Identification_x0020_Code" minOccurs="0"/>
                <xsd:element ref="ns3:MediaServiceMetadata" minOccurs="0"/>
                <xsd:element ref="ns3:MediaServiceFastMetadata" minOccurs="0"/>
                <xsd:element ref="ns2:Coverages" minOccurs="0"/>
                <xsd:element ref="ns2:Date_x0020_Authourised" minOccurs="0"/>
                <xsd:element ref="ns2:Relations" minOccurs="0"/>
                <xsd:element ref="ns2:Leade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lcf76f155ced4ddcb4097134ff3c332f" minOccurs="0"/>
                <xsd:element ref="ns2:TaxCatchAll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e239e1-eba3-46c3-b6c4-774a7c1dd7fe" elementFormDefault="qualified">
    <xsd:import namespace="http://schemas.microsoft.com/office/2006/documentManagement/types"/>
    <xsd:import namespace="http://schemas.microsoft.com/office/infopath/2007/PartnerControls"/>
    <xsd:element name="ObjectType" ma:index="1" nillable="true" ma:displayName="ObjectType" ma:default="Concept" ma:description="Type of Information object." ma:format="Dropdown" ma:indexed="true" ma:internalName="ObjectType">
      <xsd:simpleType>
        <xsd:union memberTypes="dms:Text">
          <xsd:simpleType>
            <xsd:restriction base="dms:Choice">
              <xsd:enumeration value="Concept"/>
              <xsd:enumeration value="Report"/>
              <xsd:enumeration value="Project document"/>
              <xsd:enumeration value="Policy document"/>
              <xsd:enumeration value="Agenda"/>
              <xsd:enumeration value="Attachment"/>
              <xsd:enumeration value="Letter"/>
              <xsd:enumeration value="Book"/>
              <xsd:enumeration value="Brochure"/>
              <xsd:enumeration value="Contract"/>
              <xsd:enumeration value="List"/>
              <xsd:enumeration value="Article"/>
              <xsd:enumeration value="Image"/>
              <xsd:enumeration value="Education document"/>
              <xsd:enumeration value="Invoice"/>
              <xsd:enumeration value="Resolution"/>
              <xsd:enumeration value="Plan"/>
            </xsd:restriction>
          </xsd:simpleType>
        </xsd:union>
      </xsd:simpleType>
    </xsd:element>
    <xsd:element name="Category_x0020_RDM" ma:index="2" nillable="true" ma:displayName="Category RDM" ma:default="General" ma:description="Topic of which the object is classified.&#10;" ma:format="Dropdown" ma:internalName="Category_x0020_RDM">
      <xsd:simpleType>
        <xsd:union memberTypes="dms:Text">
          <xsd:simpleType>
            <xsd:restriction base="dms:Choice">
              <xsd:enumeration value="General"/>
              <xsd:enumeration value="NWO"/>
              <xsd:enumeration value="H2020"/>
              <xsd:enumeration value="Non-Funder"/>
              <xsd:enumeration value="ZonMW"/>
              <xsd:enumeration value="GDPR"/>
              <xsd:enumeration value="IPR"/>
              <xsd:enumeration value="Licences"/>
              <xsd:enumeration value="Statistics"/>
              <xsd:enumeration value="Metadata"/>
              <xsd:enumeration value="FAIR"/>
              <xsd:enumeration value="Bachelor"/>
              <xsd:enumeration value="Master"/>
              <xsd:enumeration value="PDH"/>
              <xsd:enumeration value="Researchers"/>
              <xsd:enumeration value="Support Department"/>
              <xsd:enumeration value="Software training"/>
              <xsd:enumeration value="Standard"/>
              <xsd:enumeration value="4TU"/>
              <xsd:enumeration value="Generic repository"/>
              <xsd:enumeration value="Subject specific repository"/>
              <xsd:enumeration value="Internal archiving"/>
              <xsd:enumeration value="Internal policies"/>
              <xsd:enumeration value="External policies"/>
              <xsd:enumeration value="Communication plan"/>
              <xsd:enumeration value="Website"/>
              <xsd:enumeration value="Research support portal"/>
              <xsd:enumeration value="UKB"/>
              <xsd:enumeration value="LCRDM"/>
              <xsd:enumeration value="RDA"/>
              <xsd:enumeration value="OSCTU/e"/>
            </xsd:restriction>
          </xsd:simpleType>
        </xsd:union>
      </xsd:simpleType>
    </xsd:element>
    <xsd:element name="Descriptions" ma:index="3" nillable="true" ma:displayName="Descriptions" ma:description="Context information. Short explanation about the object. &#10;" ma:internalName="Descriptions">
      <xsd:simpleType>
        <xsd:restriction base="dms:Note">
          <xsd:maxLength value="255"/>
        </xsd:restriction>
      </xsd:simpleType>
    </xsd:element>
    <xsd:element name="Department_x0020_TU_x002f_e" ma:index="4" nillable="true" ma:displayName="Department TU/e" ma:default="Data Management and Library" ma:description="Organisation that owns the object at the moment of registration.&#10;" ma:format="Dropdown" ma:internalName="Department_x0020_TU_x002F_e">
      <xsd:simpleType>
        <xsd:union memberTypes="dms:Text">
          <xsd:simpleType>
            <xsd:restriction base="dms:Choice">
              <xsd:enumeration value="Data Management and Library"/>
              <xsd:enumeration value="Biomedical Engineering"/>
              <xsd:enumeration value="Built Environment"/>
              <xsd:enumeration value="Electrical Engineering"/>
              <xsd:enumeration value="Industrial Design"/>
              <xsd:enumeration value="Chemical Engineering and Chemistry"/>
              <xsd:enumeration value="Industrial Engineering &amp; Innovation Sciences"/>
              <xsd:enumeration value="Applied Physics"/>
              <xsd:enumeration value="Mechanical Engineering"/>
              <xsd:enumeration value="Mathematics and Computer Science"/>
            </xsd:restriction>
          </xsd:simpleType>
        </xsd:union>
      </xsd:simpleType>
    </xsd:element>
    <xsd:element name="Creator" ma:index="5" nillable="true" ma:displayName="Creator" ma:description="Actual writer or creator of the object." ma:list="UserInfo" ma:SearchPeopleOnly="false" ma:SharePointGroup="0" ma:internalName="Creat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ate_x0020_Document" ma:index="6" nillable="true" ma:displayName="Date Document" ma:default="[today]" ma:description="The actual date that the object was created.&#10;" ma:format="DateOnly" ma:internalName="Date_x0020_Document">
      <xsd:simpleType>
        <xsd:restriction base="dms:DateTime"/>
      </xsd:simpleType>
    </xsd:element>
    <xsd:element name="Results" ma:index="7" nillable="true" ma:displayName="Results" ma:default="Unknown" ma:description="The result of the proces or status of the document.&#10;" ma:format="RadioButtons" ma:internalName="Results">
      <xsd:simpleType>
        <xsd:union memberTypes="dms:Text">
          <xsd:simpleType>
            <xsd:restriction base="dms:Choice">
              <xsd:enumeration value="Unknown"/>
              <xsd:enumeration value="Not started"/>
              <xsd:enumeration value="To be reviewed"/>
              <xsd:enumeration value="In progress"/>
              <xsd:enumeration value="Completed"/>
            </xsd:restriction>
          </xsd:simpleType>
        </xsd:union>
      </xsd:simpleType>
    </xsd:element>
    <xsd:element name="Origin" ma:index="8" nillable="true" ma:displayName="Origin" ma:description="Original source" ma:internalName="Origin">
      <xsd:simpleType>
        <xsd:restriction base="dms:Note">
          <xsd:maxLength value="255"/>
        </xsd:restriction>
      </xsd:simpleType>
    </xsd:element>
    <xsd:element name="Authourised_x0020_by" ma:index="9" nillable="true" ma:displayName="Authourised by" ma:description="An organization or person responsible for or involved in the creation, recording of an object." ma:list="UserInfo" ma:SharePointGroup="0" ma:internalName="Authourised_x0020_by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dentification_x0020_Code" ma:index="10" nillable="true" ma:displayName="Identification Code" ma:description="Number or code assigned to an object outside the dynamic archive&#10;" ma:internalName="Identification_x0020_Code">
      <xsd:simpleType>
        <xsd:restriction base="dms:Text">
          <xsd:maxLength value="255"/>
        </xsd:restriction>
      </xsd:simpleType>
    </xsd:element>
    <xsd:element name="Coverages" ma:index="20" nillable="true" ma:displayName="Coverages" ma:description="Valid period or location." ma:internalName="Coverages">
      <xsd:simpleType>
        <xsd:restriction base="dms:Text">
          <xsd:maxLength value="255"/>
        </xsd:restriction>
      </xsd:simpleType>
    </xsd:element>
    <xsd:element name="Date_x0020_Authourised" ma:index="21" nillable="true" ma:displayName="Date Authourised" ma:description="Date approved" ma:format="DateOnly" ma:internalName="Date_x0020_Authourised">
      <xsd:simpleType>
        <xsd:restriction base="dms:DateTime"/>
      </xsd:simpleType>
    </xsd:element>
    <xsd:element name="Relations" ma:index="22" nillable="true" ma:displayName="Relations" ma:description="Naam project or workflow of which document is part of." ma:internalName="Relations">
      <xsd:simpleType>
        <xsd:restriction base="dms:Text">
          <xsd:maxLength value="255"/>
        </xsd:restriction>
      </xsd:simpleType>
    </xsd:element>
    <xsd:element name="Leader" ma:index="23" nillable="true" ma:displayName="Leader" ma:description="Project or team leader or person responsible" ma:list="UserInfo" ma:SharePointGroup="0" ma:internalName="Lead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Users" ma:index="2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36" nillable="true" ma:displayName="Taxonomy Catch All Column" ma:hidden="true" ma:list="{2bfc0286-fbfa-4171-b0cb-d3863062621c}" ma:internalName="TaxCatchAll" ma:showField="CatchAllData" ma:web="c9e239e1-eba3-46c3-b6c4-774a7c1dd7f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ddcc6d-5a40-4ec2-9543-10e19496ba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28" nillable="true" ma:displayName="Tags" ma:internalName="MediaServiceAutoTags" ma:readOnly="true">
      <xsd:simpleType>
        <xsd:restriction base="dms:Text"/>
      </xsd:simpleType>
    </xsd:element>
    <xsd:element name="MediaServiceGenerationTime" ma:index="2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1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32" nillable="true" ma:displayName="Location" ma:internalName="MediaServiceLocation" ma:readOnly="true">
      <xsd:simpleType>
        <xsd:restriction base="dms:Text"/>
      </xsd:simpleType>
    </xsd:element>
    <xsd:element name="MediaServiceOCR" ma:index="3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35" nillable="true" ma:taxonomy="true" ma:internalName="lcf76f155ced4ddcb4097134ff3c332f" ma:taxonomyFieldName="MediaServiceImageTags" ma:displayName="Image Tags" ma:readOnly="false" ma:fieldId="{5cf76f15-5ced-4ddc-b409-7134ff3c332f}" ma:taxonomyMulti="true" ma:sspId="5f80264a-99e7-47cd-820c-3e92ce78c5e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3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3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3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8" ma:displayName="Content Type"/>
        <xsd:element ref="dc:title" minOccurs="0" maxOccurs="1" ma:index="1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F0591D1-0B45-4D3D-A361-2D81385C8DD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0E79904-291A-4F8D-B8D4-1D14BC068E8C}">
  <ds:schemaRefs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c9e239e1-eba3-46c3-b6c4-774a7c1dd7fe"/>
    <ds:schemaRef ds:uri="http://schemas.microsoft.com/office/infopath/2007/PartnerControls"/>
    <ds:schemaRef ds:uri="9bddcc6d-5a40-4ec2-9543-10e19496ba30"/>
    <ds:schemaRef ds:uri="http://www.w3.org/XML/1998/namespace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6ABD9926-AF26-4796-AF06-69D6CFB4791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e239e1-eba3-46c3-b6c4-774a7c1dd7fe"/>
    <ds:schemaRef ds:uri="9bddcc6d-5a40-4ec2-9543-10e19496ba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885</TotalTime>
  <Words>481</Words>
  <Application>Microsoft Macintosh PowerPoint</Application>
  <PresentationFormat>Widescreen</PresentationFormat>
  <Paragraphs>78</Paragraphs>
  <Slides>26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Aptos</vt:lpstr>
      <vt:lpstr>Arial</vt:lpstr>
      <vt:lpstr>Fira Code</vt:lpstr>
      <vt:lpstr>Fira Sans</vt:lpstr>
      <vt:lpstr>1_Office Theme</vt:lpstr>
      <vt:lpstr>Do yourself a favor and use Git</vt:lpstr>
      <vt:lpstr>4 years ago…</vt:lpstr>
      <vt:lpstr>I was doing my PhD, and I wanted to make a reproducible paper</vt:lpstr>
      <vt:lpstr>So, I started a git and GitHub repo </vt:lpstr>
      <vt:lpstr>In 2022, I finished my dissertation.</vt:lpstr>
      <vt:lpstr>Years have passed…</vt:lpstr>
      <vt:lpstr>I tried to run my dissertation. Did it run?</vt:lpstr>
      <vt:lpstr>…nope.</vt:lpstr>
      <vt:lpstr>So, I started fixing it. Was it easy?</vt:lpstr>
      <vt:lpstr>Absolutely not!</vt:lpstr>
      <vt:lpstr>Why?</vt:lpstr>
      <vt:lpstr>The main issue:  I was not building a project for future users—including me in the future</vt:lpstr>
      <vt:lpstr>Problems:</vt:lpstr>
      <vt:lpstr>PowerPoint Presentation</vt:lpstr>
      <vt:lpstr>When I wrote this code, God and I knew what it meant. </vt:lpstr>
      <vt:lpstr>PowerPoint Presentation</vt:lpstr>
      <vt:lpstr>The issue was about documentation</vt:lpstr>
      <vt:lpstr>I wish my past self had a documentation for me</vt:lpstr>
      <vt:lpstr>Documentation that you make as you work on the code, on-the-fly</vt:lpstr>
      <vt:lpstr>Usually, we think documentation as something written in files</vt:lpstr>
      <vt:lpstr>But, we also create on-the-fly documentation via using Git &amp; GitHub*</vt:lpstr>
      <vt:lpstr>After a month of work &amp; 250k lines of change, it works again</vt:lpstr>
      <vt:lpstr>Practice self-care, and use Git effectively</vt:lpstr>
      <vt:lpstr>My blog post for the full story of me fixing my dissertation</vt:lpstr>
      <vt:lpstr>Special thanks:</vt:lpstr>
      <vt:lpstr>Footnotes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Sunami, Nami</dc:creator>
  <cp:lastModifiedBy>Sunami, Nami</cp:lastModifiedBy>
  <cp:revision>4</cp:revision>
  <dcterms:created xsi:type="dcterms:W3CDTF">2025-03-07T12:03:31Z</dcterms:created>
  <dcterms:modified xsi:type="dcterms:W3CDTF">2025-03-10T19:03:59Z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0x01010023A999B518C8EF4A9F0A52055D700488</vt:lpwstr>
  </property>
  <property fmtid="{D5CDD505-2E9C-101B-9397-08002B2CF9AE}" pid="3" name="MediaServiceImageTags">
    <vt:lpwstr/>
  </property>
</Properties>
</file>

<file path=docProps/thumbnail.jpeg>
</file>